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744" r:id="rId1"/>
  </p:sldMasterIdLst>
  <p:notesMasterIdLst>
    <p:notesMasterId r:id="rId12"/>
  </p:notesMasterIdLst>
  <p:sldIdLst>
    <p:sldId id="431" r:id="rId2"/>
    <p:sldId id="340" r:id="rId3"/>
    <p:sldId id="433" r:id="rId4"/>
    <p:sldId id="465" r:id="rId5"/>
    <p:sldId id="468" r:id="rId6"/>
    <p:sldId id="438" r:id="rId7"/>
    <p:sldId id="439" r:id="rId8"/>
    <p:sldId id="432" r:id="rId9"/>
    <p:sldId id="401" r:id="rId10"/>
    <p:sldId id="403" r:id="rId11"/>
  </p:sldIdLst>
  <p:sldSz cx="9144000" cy="6858000" type="screen4x3"/>
  <p:notesSz cx="6797675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B447"/>
    <a:srgbClr val="F69F39"/>
    <a:srgbClr val="FFB342"/>
    <a:srgbClr val="FCC68A"/>
    <a:srgbClr val="FFFFFF"/>
    <a:srgbClr val="FFFEF6"/>
    <a:srgbClr val="FAFAFA"/>
    <a:srgbClr val="FFA188"/>
    <a:srgbClr val="FE9173"/>
    <a:srgbClr val="E994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72" autoAdjust="0"/>
    <p:restoredTop sz="94761" autoAdjust="0"/>
  </p:normalViewPr>
  <p:slideViewPr>
    <p:cSldViewPr>
      <p:cViewPr>
        <p:scale>
          <a:sx n="80" d="100"/>
          <a:sy n="80" d="100"/>
        </p:scale>
        <p:origin x="84" y="7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6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576" cy="496890"/>
          </a:xfrm>
          <a:prstGeom prst="rect">
            <a:avLst/>
          </a:prstGeom>
        </p:spPr>
        <p:txBody>
          <a:bodyPr vert="horz" lIns="92117" tIns="46058" rIns="92117" bIns="46058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484" y="1"/>
            <a:ext cx="2946575" cy="496890"/>
          </a:xfrm>
          <a:prstGeom prst="rect">
            <a:avLst/>
          </a:prstGeom>
        </p:spPr>
        <p:txBody>
          <a:bodyPr vert="horz" lIns="92117" tIns="46058" rIns="92117" bIns="46058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38B5453A-C8AD-4817-B7F0-F3693EF4C16B}" type="datetimeFigureOut">
              <a:rPr lang="ru-RU"/>
              <a:pPr>
                <a:defRPr/>
              </a:pPr>
              <a:t>26.08.2020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4400" y="744538"/>
            <a:ext cx="496887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17" tIns="46058" rIns="92117" bIns="46058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606" y="4716466"/>
            <a:ext cx="5438464" cy="4467223"/>
          </a:xfrm>
          <a:prstGeom prst="rect">
            <a:avLst/>
          </a:prstGeom>
        </p:spPr>
        <p:txBody>
          <a:bodyPr vert="horz" lIns="92117" tIns="46058" rIns="92117" bIns="46058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2"/>
            <a:ext cx="2946576" cy="496890"/>
          </a:xfrm>
          <a:prstGeom prst="rect">
            <a:avLst/>
          </a:prstGeom>
        </p:spPr>
        <p:txBody>
          <a:bodyPr vert="horz" lIns="92117" tIns="46058" rIns="92117" bIns="46058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484" y="9429752"/>
            <a:ext cx="2946575" cy="496890"/>
          </a:xfrm>
          <a:prstGeom prst="rect">
            <a:avLst/>
          </a:prstGeom>
        </p:spPr>
        <p:txBody>
          <a:bodyPr vert="horz" lIns="92117" tIns="46058" rIns="92117" bIns="46058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1977479-9A02-4FC1-A899-632A938120D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58882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0DAF87-1C64-43F2-8C07-E3263D61144A}" type="datetime1">
              <a:rPr lang="ru-RU"/>
              <a:pPr>
                <a:defRPr/>
              </a:pPr>
              <a:t>26.08.2020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ECD218-668E-435F-8EB6-A09E510EBD0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8B5996-35F6-41D5-82B1-9B85CEF4E5A4}" type="datetime1">
              <a:rPr lang="ru-RU"/>
              <a:pPr>
                <a:defRPr/>
              </a:pPr>
              <a:t>26.08.2020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AB99A5-A3FC-4F91-A911-C333EFC3018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9FFA1-94FA-4C2B-A3A0-D446ED367BBD}" type="datetime1">
              <a:rPr lang="ru-RU"/>
              <a:pPr>
                <a:defRPr/>
              </a:pPr>
              <a:t>26.08.2020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0D4099-AD13-42D2-B3C6-F57D899F95F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D68B2-860A-47D9-878C-C603FCF6F831}" type="datetime1">
              <a:rPr lang="ru-RU"/>
              <a:pPr>
                <a:defRPr/>
              </a:pPr>
              <a:t>26.08.2020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AA4BA4-1517-4077-9524-9D84550B1CD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EE4F5-F016-441F-9DFF-B43B8D24E262}" type="datetime1">
              <a:rPr lang="ru-RU"/>
              <a:pPr>
                <a:defRPr/>
              </a:pPr>
              <a:t>26.08.2020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7812F-1020-4197-9E7A-BD3D8D6E6C4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D46F2-7184-4BEE-B61F-5E8325A2B616}" type="datetime1">
              <a:rPr lang="ru-RU"/>
              <a:pPr>
                <a:defRPr/>
              </a:pPr>
              <a:t>26.08.2020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D2238E-FFCC-452B-A0E0-F6A4659C1A2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41F17-B58F-4135-A370-0FCC90FB1E78}" type="datetime1">
              <a:rPr lang="ru-RU"/>
              <a:pPr>
                <a:defRPr/>
              </a:pPr>
              <a:t>26.08.2020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F1101C-AB1E-4D01-AE0B-E3E1579A89C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A24DDA-7158-4CD2-8B8A-4A3C3250A17A}" type="datetime1">
              <a:rPr lang="ru-RU"/>
              <a:pPr>
                <a:defRPr/>
              </a:pPr>
              <a:t>26.08.2020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31D8A-99B9-48E7-BFA9-A0779523F88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832F3F-3107-4E44-A72F-1AD064FCAEED}" type="datetime1">
              <a:rPr lang="ru-RU"/>
              <a:pPr>
                <a:defRPr/>
              </a:pPr>
              <a:t>26.08.2020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AA29EB-1B97-424C-8B07-ABB229CE8EF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1A0109-80CF-40B7-A3ED-7BC7907A0A89}" type="datetime1">
              <a:rPr lang="ru-RU"/>
              <a:pPr>
                <a:defRPr/>
              </a:pPr>
              <a:t>26.08.2020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392C0F-8193-48B1-97BD-1EF7FE5F65F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872D1-E1DF-4414-957E-0A8BC7D00DCB}" type="datetime1">
              <a:rPr lang="ru-RU"/>
              <a:pPr>
                <a:defRPr/>
              </a:pPr>
              <a:t>26.08.2020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11EB0D-F844-44B0-B0E2-ACB72D858CC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D2D78281-18CC-46A7-AE83-A1C857D57B28}" type="datetime1">
              <a:rPr lang="ru-RU"/>
              <a:pPr>
                <a:defRPr/>
              </a:pPr>
              <a:t>26.08.2020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516F23B2-66A4-4DB1-9B51-B197BDFD063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JP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-5812" y="-31973"/>
            <a:ext cx="9149811" cy="5942043"/>
            <a:chOff x="-5812" y="-31973"/>
            <a:chExt cx="9149811" cy="5942043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62" b="1"/>
            <a:stretch/>
          </p:blipFill>
          <p:spPr>
            <a:xfrm>
              <a:off x="-5811" y="-27384"/>
              <a:ext cx="9149810" cy="5937454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876" t="2662" r="19230" b="66570"/>
            <a:stretch/>
          </p:blipFill>
          <p:spPr>
            <a:xfrm>
              <a:off x="-5812" y="-31973"/>
              <a:ext cx="6120680" cy="1876797"/>
            </a:xfrm>
            <a:prstGeom prst="rect">
              <a:avLst/>
            </a:prstGeom>
          </p:spPr>
        </p:pic>
      </p:grpSp>
      <p:sp>
        <p:nvSpPr>
          <p:cNvPr id="5" name="Прямоугольник 4"/>
          <p:cNvSpPr/>
          <p:nvPr/>
        </p:nvSpPr>
        <p:spPr>
          <a:xfrm>
            <a:off x="0" y="4962141"/>
            <a:ext cx="9144000" cy="1895859"/>
          </a:xfrm>
          <a:prstGeom prst="rect">
            <a:avLst/>
          </a:prstGeom>
          <a:solidFill>
            <a:srgbClr val="FEB447"/>
          </a:solidFill>
          <a:ln>
            <a:solidFill>
              <a:srgbClr val="FEB4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0" y="4899988"/>
            <a:ext cx="9143999" cy="11213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ПРОЕКТ «НАРОДНАЯ ИНИЦИАТИВА»</a:t>
            </a:r>
            <a:br>
              <a:rPr lang="ru-RU" sz="24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ru-RU" sz="2000" b="1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(благоустройство поселений)</a:t>
            </a:r>
            <a:endParaRPr lang="ru-RU" sz="2000" b="1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45709" y="6033482"/>
            <a:ext cx="86409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Calibri Light" panose="020F0302020204030204" pitchFamily="34" charset="0"/>
                <a:cs typeface="Aharoni" pitchFamily="2" charset="-79"/>
              </a:rPr>
              <a:t>НИЖНЕВАРТОВСКИЙ РАЙОН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Calibri Light" panose="020F0302020204030204" pitchFamily="34" charset="0"/>
                <a:cs typeface="Aharoni" pitchFamily="2" charset="-79"/>
              </a:rPr>
              <a:t>2019 год</a:t>
            </a:r>
            <a:endParaRPr lang="ru-RU" sz="2000" dirty="0">
              <a:solidFill>
                <a:schemeClr val="bg1"/>
              </a:solidFill>
              <a:latin typeface="Calibri Light" panose="020F0302020204030204" pitchFamily="34" charset="0"/>
              <a:cs typeface="Aharoni" pitchFamily="2" charset="-79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308675"/>
            <a:ext cx="2328841" cy="1518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4792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Содержимое 6" descr="Фон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0" y="14891"/>
            <a:ext cx="9144000" cy="6858000"/>
          </a:xfr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0750" y="1644134"/>
            <a:ext cx="27412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05323" y="6309320"/>
            <a:ext cx="6136717" cy="5635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971600" y="1196752"/>
            <a:ext cx="8172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 Благоустройство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береговой зоны в д. Сосновый Бор (приобретение, доставка и установка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крытой,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металлической беседки с лавочками и столом) д. Сосновый Бор с.п.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Ларьяк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79059" y="4283804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71600" y="2167696"/>
            <a:ext cx="802390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Стоимость: 101,01 тыс. руб., в том числе:</a:t>
            </a:r>
          </a:p>
          <a:p>
            <a:pPr marL="1165225"/>
            <a:r>
              <a:rPr lang="ru-RU" dirty="0">
                <a:latin typeface="Times New Roman" pitchFamily="18" charset="0"/>
                <a:cs typeface="Times New Roman" pitchFamily="18" charset="0"/>
              </a:rPr>
              <a:t>бюджет автономного округа – 100,00 тыс. руб.,</a:t>
            </a:r>
          </a:p>
          <a:p>
            <a:pPr marL="1165225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бюджет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поселений – 1,01 тыс. руб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en-US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Работы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выполнены в полном объеме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84501" y="4283804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После:</a:t>
            </a:r>
          </a:p>
        </p:txBody>
      </p:sp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914400" y="1131"/>
            <a:ext cx="8229600" cy="1143000"/>
          </a:xfrm>
        </p:spPr>
        <p:txBody>
          <a:bodyPr/>
          <a:lstStyle/>
          <a:p>
            <a:pPr algn="r"/>
            <a:r>
              <a:rPr lang="ru-RU" sz="4000" b="1" dirty="0">
                <a:solidFill>
                  <a:schemeClr val="accent3">
                    <a:lumMod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Сельское поселение Ларьяк</a:t>
            </a:r>
          </a:p>
        </p:txBody>
      </p:sp>
      <p:pic>
        <p:nvPicPr>
          <p:cNvPr id="14" name="Picture 3" descr="IMG_552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96" t="10434" r="2681" b="34343"/>
          <a:stretch/>
        </p:blipFill>
        <p:spPr bwMode="auto">
          <a:xfrm>
            <a:off x="1608875" y="4384216"/>
            <a:ext cx="2628800" cy="1976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" descr="ad3eb5ce-f245-4be1-84ad-4f1bb6b60177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30" b="35591"/>
          <a:stretch/>
        </p:blipFill>
        <p:spPr bwMode="auto">
          <a:xfrm>
            <a:off x="6072968" y="4392680"/>
            <a:ext cx="2571284" cy="2003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72763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Содержимое 6" descr="Фон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0" y="14891"/>
            <a:ext cx="9144000" cy="6858000"/>
          </a:xfr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0750" y="1644134"/>
            <a:ext cx="27412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05323" y="6309320"/>
            <a:ext cx="6136717" cy="5635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971600" y="1196752"/>
            <a:ext cx="817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1. Устройство детской игровой площадки по ул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Школьная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5 в п. Аган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79059" y="4283804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До: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72298" y="1687472"/>
            <a:ext cx="802390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Стоимость: 1 999,74 тыс. руб., в том числе:</a:t>
            </a:r>
          </a:p>
          <a:p>
            <a:pPr marL="1165225"/>
            <a:r>
              <a:rPr lang="ru-RU" dirty="0">
                <a:latin typeface="Times New Roman" pitchFamily="18" charset="0"/>
                <a:cs typeface="Times New Roman" pitchFamily="18" charset="0"/>
              </a:rPr>
              <a:t>бюджет района – 1 979,74 тыс. руб.,</a:t>
            </a:r>
          </a:p>
          <a:p>
            <a:pPr marL="1165225"/>
            <a:r>
              <a:rPr lang="ru-RU" dirty="0">
                <a:latin typeface="Times New Roman" pitchFamily="18" charset="0"/>
                <a:cs typeface="Times New Roman" pitchFamily="18" charset="0"/>
              </a:rPr>
              <a:t>бюджет поселения – 20,00 тыс. руб.</a:t>
            </a:r>
          </a:p>
          <a:p>
            <a:endParaRPr lang="en-US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Работы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выполнены в полном объеме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984501" y="4283804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После: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350" t="12001" r="12001" b="15350"/>
          <a:stretch/>
        </p:blipFill>
        <p:spPr>
          <a:xfrm>
            <a:off x="1593712" y="4354880"/>
            <a:ext cx="2690255" cy="201769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114" y="4354880"/>
            <a:ext cx="2771762" cy="2078822"/>
          </a:xfrm>
          <a:prstGeom prst="rect">
            <a:avLst/>
          </a:prstGeom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899592" y="53752"/>
            <a:ext cx="8229600" cy="1143000"/>
          </a:xfrm>
        </p:spPr>
        <p:txBody>
          <a:bodyPr/>
          <a:lstStyle/>
          <a:p>
            <a:pPr algn="r"/>
            <a:r>
              <a:rPr lang="ru-RU" sz="4000" b="1" dirty="0">
                <a:solidFill>
                  <a:srgbClr val="00A6B7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Сельское </a:t>
            </a:r>
            <a:r>
              <a:rPr lang="ru-RU" sz="4000" b="1" dirty="0" smtClean="0">
                <a:solidFill>
                  <a:srgbClr val="00A6B7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поселение </a:t>
            </a:r>
            <a:r>
              <a:rPr lang="ru-RU" sz="4000" b="1" dirty="0" smtClean="0">
                <a:solidFill>
                  <a:srgbClr val="00A6B7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Аган</a:t>
            </a:r>
            <a:endParaRPr lang="ru-RU" sz="4000" b="1" dirty="0">
              <a:solidFill>
                <a:srgbClr val="00A6B7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Содержимое 6" descr="Фон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0" y="14891"/>
            <a:ext cx="9144000" cy="6858000"/>
          </a:xfr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0750" y="1644134"/>
            <a:ext cx="27412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05323" y="6309320"/>
            <a:ext cx="6136717" cy="5635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971600" y="1196752"/>
            <a:ext cx="817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Устройство тематической площадки «Безопасность дорожного движения» по ул. Лесная  д. Вата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79059" y="4283804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До: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72298" y="2043245"/>
            <a:ext cx="802390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Стоимость: 2 043,60 тыс. руб., в том числе:</a:t>
            </a:r>
          </a:p>
          <a:p>
            <a:pPr marL="1165225"/>
            <a:r>
              <a:rPr lang="ru-RU" dirty="0">
                <a:latin typeface="Times New Roman" pitchFamily="18" charset="0"/>
                <a:cs typeface="Times New Roman" pitchFamily="18" charset="0"/>
              </a:rPr>
              <a:t>бюджет района – 2 023,16 тыс. руб.,</a:t>
            </a:r>
          </a:p>
          <a:p>
            <a:pPr marL="1165225"/>
            <a:r>
              <a:rPr lang="ru-RU" dirty="0">
                <a:latin typeface="Times New Roman" pitchFamily="18" charset="0"/>
                <a:cs typeface="Times New Roman" pitchFamily="18" charset="0"/>
              </a:rPr>
              <a:t>бюджет поселения – 20,44 тыс. руб.</a:t>
            </a:r>
          </a:p>
          <a:p>
            <a:endParaRPr lang="en-US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Работы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выполнены в полном объеме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984501" y="4283804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После:</a:t>
            </a: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869448" y="0"/>
            <a:ext cx="8229600" cy="1143000"/>
          </a:xfrm>
        </p:spPr>
        <p:txBody>
          <a:bodyPr/>
          <a:lstStyle/>
          <a:p>
            <a:pPr algn="r"/>
            <a:r>
              <a:rPr lang="ru-RU" sz="4000" b="1" dirty="0">
                <a:solidFill>
                  <a:srgbClr val="00A6B7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Сельское </a:t>
            </a:r>
            <a:r>
              <a:rPr lang="ru-RU" sz="4000" b="1" dirty="0" smtClean="0">
                <a:solidFill>
                  <a:srgbClr val="00A6B7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поселение Вата</a:t>
            </a:r>
            <a:endParaRPr lang="ru-RU" sz="4000" b="1" dirty="0">
              <a:solidFill>
                <a:srgbClr val="00A6B7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7" b="18279"/>
          <a:stretch/>
        </p:blipFill>
        <p:spPr>
          <a:xfrm>
            <a:off x="1572871" y="4344369"/>
            <a:ext cx="2700808" cy="196495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8" r="12925"/>
          <a:stretch/>
        </p:blipFill>
        <p:spPr>
          <a:xfrm>
            <a:off x="5919270" y="4330716"/>
            <a:ext cx="2733687" cy="2010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5651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Содержимое 6" descr="Фон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0" y="14891"/>
            <a:ext cx="9144000" cy="6858000"/>
          </a:xfr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0750" y="1644134"/>
            <a:ext cx="27412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05323" y="6309320"/>
            <a:ext cx="6136717" cy="5635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972299" y="1306079"/>
            <a:ext cx="3168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Устройство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велопарковок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д. Вата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72299" y="2043245"/>
            <a:ext cx="395974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Стоимость: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80,75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тыс. руб., в том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числе: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бюджет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района –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79,95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тыс. руб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бюджет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поселения –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0,80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тыс. руб.</a:t>
            </a:r>
          </a:p>
          <a:p>
            <a:endParaRPr lang="en-US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Работы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выполнены в полном объеме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869448" y="0"/>
            <a:ext cx="8229600" cy="1143000"/>
          </a:xfrm>
        </p:spPr>
        <p:txBody>
          <a:bodyPr/>
          <a:lstStyle/>
          <a:p>
            <a:pPr algn="r"/>
            <a:r>
              <a:rPr lang="ru-RU" sz="4000" b="1" dirty="0">
                <a:solidFill>
                  <a:srgbClr val="00A6B7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Сельское </a:t>
            </a:r>
            <a:r>
              <a:rPr lang="ru-RU" sz="4000" b="1" dirty="0" smtClean="0">
                <a:solidFill>
                  <a:srgbClr val="00A6B7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поселение Вата</a:t>
            </a:r>
            <a:endParaRPr lang="ru-RU" sz="4000" b="1" dirty="0">
              <a:solidFill>
                <a:srgbClr val="00A6B7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638" y="4077815"/>
            <a:ext cx="2975339" cy="223150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932040" y="1301318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Установка доски объявлений по ул. Лесная в д. Вата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32040" y="2038484"/>
            <a:ext cx="395974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Стоимость: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29,11 тыс. руб., в том числе: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бюджет района – 28,82 тыс. руб.,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бюджет поселения – 0,29 тыс. руб.</a:t>
            </a:r>
          </a:p>
          <a:p>
            <a:endParaRPr lang="en-US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Работы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выполнены в полном объеме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4976" y="3790088"/>
            <a:ext cx="2095500" cy="279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6725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Содержимое 6" descr="Фон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0" y="14891"/>
            <a:ext cx="9144000" cy="6858000"/>
          </a:xfr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0750" y="1644134"/>
            <a:ext cx="27412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05323" y="6309320"/>
            <a:ext cx="6136717" cy="5635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971600" y="1196752"/>
            <a:ext cx="817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Устройство ограждения детской площадки по ул.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Новая в д. Вата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72298" y="2043245"/>
            <a:ext cx="802390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Стоимость: 198,42 тыс. руб., в том числе:</a:t>
            </a:r>
          </a:p>
          <a:p>
            <a:pPr marL="1165225"/>
            <a:r>
              <a:rPr lang="ru-RU" dirty="0">
                <a:latin typeface="Times New Roman" pitchFamily="18" charset="0"/>
                <a:cs typeface="Times New Roman" pitchFamily="18" charset="0"/>
              </a:rPr>
              <a:t>бюджет района – 196,44 тыс. руб.,</a:t>
            </a:r>
          </a:p>
          <a:p>
            <a:pPr marL="1165225"/>
            <a:r>
              <a:rPr lang="ru-RU" dirty="0">
                <a:latin typeface="Times New Roman" pitchFamily="18" charset="0"/>
                <a:cs typeface="Times New Roman" pitchFamily="18" charset="0"/>
              </a:rPr>
              <a:t>бюджет поселения – 1,98 тыс. руб.</a:t>
            </a:r>
          </a:p>
          <a:p>
            <a:endParaRPr lang="en-US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Работы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выполнены в полном объеме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869448" y="0"/>
            <a:ext cx="8229600" cy="1143000"/>
          </a:xfrm>
        </p:spPr>
        <p:txBody>
          <a:bodyPr/>
          <a:lstStyle/>
          <a:p>
            <a:pPr algn="r"/>
            <a:r>
              <a:rPr lang="ru-RU" sz="4000" b="1" dirty="0">
                <a:solidFill>
                  <a:srgbClr val="00A6B7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Сельское </a:t>
            </a:r>
            <a:r>
              <a:rPr lang="ru-RU" sz="4000" b="1" dirty="0" smtClean="0">
                <a:solidFill>
                  <a:srgbClr val="00A6B7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поселение Вата</a:t>
            </a:r>
            <a:endParaRPr lang="ru-RU" sz="4000" b="1" dirty="0">
              <a:solidFill>
                <a:srgbClr val="00A6B7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4112" y="3686500"/>
            <a:ext cx="3275856" cy="2456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1081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Содержимое 6" descr="Фон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0" y="14891"/>
            <a:ext cx="9144000" cy="6858000"/>
          </a:xfr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0750" y="1644134"/>
            <a:ext cx="27412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05323" y="6309320"/>
            <a:ext cx="6136717" cy="5635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971600" y="1331476"/>
            <a:ext cx="817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Праздничное оформление населенных пунктов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сп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Ларьяк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79059" y="4077072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До: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72298" y="2043245"/>
            <a:ext cx="802390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Стоимость: 632,07 тыс. руб., в том числе:</a:t>
            </a:r>
          </a:p>
          <a:p>
            <a:pPr marL="1165225"/>
            <a:r>
              <a:rPr lang="ru-RU" dirty="0">
                <a:latin typeface="Times New Roman" pitchFamily="18" charset="0"/>
                <a:cs typeface="Times New Roman" pitchFamily="18" charset="0"/>
              </a:rPr>
              <a:t>бюджет района – 625,75 тыс. руб.,</a:t>
            </a:r>
          </a:p>
          <a:p>
            <a:pPr marL="1165225"/>
            <a:r>
              <a:rPr lang="ru-RU" dirty="0">
                <a:latin typeface="Times New Roman" pitchFamily="18" charset="0"/>
                <a:cs typeface="Times New Roman" pitchFamily="18" charset="0"/>
              </a:rPr>
              <a:t>бюджет поселения – 6,32 тыс. руб.</a:t>
            </a:r>
          </a:p>
          <a:p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Работы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выполнены в полном объеме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984501" y="4077072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После:</a:t>
            </a: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912440" y="23973"/>
            <a:ext cx="8229600" cy="1143000"/>
          </a:xfrm>
        </p:spPr>
        <p:txBody>
          <a:bodyPr/>
          <a:lstStyle/>
          <a:p>
            <a:pPr algn="r"/>
            <a:r>
              <a:rPr lang="ru-RU" sz="4000" b="1" dirty="0">
                <a:solidFill>
                  <a:srgbClr val="00A6B7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Сельское </a:t>
            </a:r>
            <a:r>
              <a:rPr lang="ru-RU" sz="4000" b="1" dirty="0" smtClean="0">
                <a:solidFill>
                  <a:srgbClr val="00A6B7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поселение Ларьяк</a:t>
            </a:r>
            <a:endParaRPr lang="ru-RU" sz="4000" b="1" dirty="0">
              <a:solidFill>
                <a:srgbClr val="00A6B7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10" name="Рисунок 3" descr="C:\Users\Gidora\Documents\закупки\инициативное бюджитирование 2019\до установкки консолей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138979"/>
            <a:ext cx="3286125" cy="246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 descr="999e56fa-3c30-40b7-b40e-78dfab63452c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984"/>
          <a:stretch/>
        </p:blipFill>
        <p:spPr bwMode="auto">
          <a:xfrm>
            <a:off x="5843195" y="4129832"/>
            <a:ext cx="2816596" cy="2458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62934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Содержимое 6" descr="Фон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0" y="14891"/>
            <a:ext cx="9144000" cy="6858000"/>
          </a:xfr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0750" y="1644134"/>
            <a:ext cx="27412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05323" y="6309320"/>
            <a:ext cx="6136717" cy="5635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971600" y="1196752"/>
            <a:ext cx="817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 Устройство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велопарковок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 на детских площадках по ул. Белорусская 22А, ул. Центральная 76 в с. Покур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72298" y="2043245"/>
            <a:ext cx="802390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Стоимость: 66,55 тыс. руб., в том числе:</a:t>
            </a:r>
          </a:p>
          <a:p>
            <a:pPr marL="1165225"/>
            <a:r>
              <a:rPr lang="ru-RU" dirty="0">
                <a:latin typeface="Times New Roman" pitchFamily="18" charset="0"/>
                <a:cs typeface="Times New Roman" pitchFamily="18" charset="0"/>
              </a:rPr>
              <a:t>бюджет района – 65,88 тыс. руб.,</a:t>
            </a:r>
          </a:p>
          <a:p>
            <a:pPr marL="1165225"/>
            <a:r>
              <a:rPr lang="ru-RU" dirty="0">
                <a:latin typeface="Times New Roman" pitchFamily="18" charset="0"/>
                <a:cs typeface="Times New Roman" pitchFamily="18" charset="0"/>
              </a:rPr>
              <a:t>бюджет поселения – 0,67 тыс. руб.</a:t>
            </a:r>
          </a:p>
          <a:p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Работы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выполнены в полном объеме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869448" y="14891"/>
            <a:ext cx="8229600" cy="1143000"/>
          </a:xfrm>
        </p:spPr>
        <p:txBody>
          <a:bodyPr/>
          <a:lstStyle/>
          <a:p>
            <a:pPr algn="r"/>
            <a:r>
              <a:rPr lang="ru-RU" sz="4000" b="1" dirty="0">
                <a:solidFill>
                  <a:srgbClr val="00A6B7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Сельское </a:t>
            </a:r>
            <a:r>
              <a:rPr lang="ru-RU" sz="4000" b="1" dirty="0" smtClean="0">
                <a:solidFill>
                  <a:srgbClr val="00A6B7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поселение Покур</a:t>
            </a:r>
            <a:endParaRPr lang="ru-RU" sz="4000" b="1" dirty="0">
              <a:solidFill>
                <a:srgbClr val="00A6B7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750" y="3839017"/>
            <a:ext cx="1777666" cy="237022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9879" y="3868335"/>
            <a:ext cx="1733690" cy="2311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4774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-1"/>
            <a:ext cx="9144000" cy="4952287"/>
          </a:xfrm>
          <a:prstGeom prst="rect">
            <a:avLst/>
          </a:prstGeom>
          <a:solidFill>
            <a:srgbClr val="FFFEF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0" y="799504"/>
            <a:ext cx="9143999" cy="4357687"/>
            <a:chOff x="0" y="799504"/>
            <a:chExt cx="9143999" cy="4357687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7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23" t="-1027" r="3623" b="183"/>
            <a:stretch/>
          </p:blipFill>
          <p:spPr>
            <a:xfrm>
              <a:off x="0" y="799504"/>
              <a:ext cx="9143999" cy="4357687"/>
            </a:xfrm>
            <a:prstGeom prst="rect">
              <a:avLst/>
            </a:prstGeom>
            <a:ln>
              <a:noFill/>
            </a:ln>
          </p:spPr>
        </p:pic>
        <p:sp>
          <p:nvSpPr>
            <p:cNvPr id="6" name="Прямоугольник 5"/>
            <p:cNvSpPr/>
            <p:nvPr/>
          </p:nvSpPr>
          <p:spPr>
            <a:xfrm>
              <a:off x="3779912" y="1340768"/>
              <a:ext cx="2016224" cy="1152128"/>
            </a:xfrm>
            <a:prstGeom prst="rect">
              <a:avLst/>
            </a:prstGeom>
            <a:solidFill>
              <a:srgbClr val="FFFE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0" y="4962141"/>
            <a:ext cx="9144000" cy="1895859"/>
          </a:xfrm>
          <a:prstGeom prst="rect">
            <a:avLst/>
          </a:prstGeom>
          <a:solidFill>
            <a:srgbClr val="F69F39"/>
          </a:solidFill>
          <a:ln>
            <a:solidFill>
              <a:srgbClr val="F69F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0" y="4899988"/>
            <a:ext cx="9143999" cy="11213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ПРОЕКТ «НАРОДНАЯ ИНИЦИАТИВА»</a:t>
            </a:r>
            <a:br>
              <a:rPr lang="ru-RU" sz="24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ru-RU" sz="20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(развитие исторических и иных местных традиций к юбилейным датам)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45709" y="6033482"/>
            <a:ext cx="86409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Calibri Light" panose="020F0302020204030204" pitchFamily="34" charset="0"/>
                <a:cs typeface="Aharoni" pitchFamily="2" charset="-79"/>
              </a:rPr>
              <a:t>НИЖНЕВАРТОВСКИЙ РАЙОН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Calibri Light" panose="020F0302020204030204" pitchFamily="34" charset="0"/>
                <a:cs typeface="Aharoni" pitchFamily="2" charset="-79"/>
              </a:rPr>
              <a:t>2019 год</a:t>
            </a:r>
            <a:endParaRPr lang="ru-RU" sz="2000" dirty="0">
              <a:solidFill>
                <a:schemeClr val="bg1"/>
              </a:solidFill>
              <a:latin typeface="Calibri Light" panose="020F0302020204030204" pitchFamily="34" charset="0"/>
              <a:cs typeface="Aharoni" pitchFamily="2" charset="-79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308675"/>
            <a:ext cx="2328841" cy="1518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0001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Содержимое 6" descr="Фон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0" y="14891"/>
            <a:ext cx="9144000" cy="6858000"/>
          </a:xfr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0750" y="1644134"/>
            <a:ext cx="27412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71600" y="1196752"/>
            <a:ext cx="817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1. Благоустройство территории памятника ВОВ сельского поселения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Вата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 улице Центральная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72298" y="1801760"/>
            <a:ext cx="802390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Стоимость: 303,03 тыс. руб., в том числе:</a:t>
            </a:r>
          </a:p>
          <a:p>
            <a:pPr marL="1165225"/>
            <a:r>
              <a:rPr lang="ru-RU" dirty="0">
                <a:latin typeface="Times New Roman" pitchFamily="18" charset="0"/>
                <a:cs typeface="Times New Roman" pitchFamily="18" charset="0"/>
              </a:rPr>
              <a:t>бюджет автономного округа – 300,00 тыс. руб.,</a:t>
            </a:r>
          </a:p>
          <a:p>
            <a:pPr marL="1165225"/>
            <a:r>
              <a:rPr lang="ru-RU" dirty="0">
                <a:latin typeface="Times New Roman" pitchFamily="18" charset="0"/>
                <a:cs typeface="Times New Roman" pitchFamily="18" charset="0"/>
              </a:rPr>
              <a:t>бюджет поселений – 3,03 тыс. руб.</a:t>
            </a:r>
          </a:p>
          <a:p>
            <a:endParaRPr lang="en-US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Работы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выполнены в полном объеме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05323" y="6309320"/>
            <a:ext cx="6136717" cy="5635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3" r="2181"/>
          <a:stretch/>
        </p:blipFill>
        <p:spPr>
          <a:xfrm>
            <a:off x="1547664" y="4110084"/>
            <a:ext cx="3096907" cy="237034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979059" y="6165304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До: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716016" y="6165304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После: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18" t="11067" r="15543" b="22599"/>
          <a:stretch/>
        </p:blipFill>
        <p:spPr>
          <a:xfrm>
            <a:off x="5652121" y="4110084"/>
            <a:ext cx="3168352" cy="2370345"/>
          </a:xfrm>
          <a:prstGeom prst="rect">
            <a:avLst/>
          </a:prstGeom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817240" y="14891"/>
            <a:ext cx="8229600" cy="1143000"/>
          </a:xfrm>
        </p:spPr>
        <p:txBody>
          <a:bodyPr/>
          <a:lstStyle/>
          <a:p>
            <a:pPr algn="r"/>
            <a:r>
              <a:rPr lang="ru-RU" sz="4000" b="1" dirty="0">
                <a:solidFill>
                  <a:schemeClr val="accent3">
                    <a:lumMod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Сельское поселение Вата</a:t>
            </a:r>
          </a:p>
        </p:txBody>
      </p:sp>
    </p:spTree>
    <p:extLst>
      <p:ext uri="{BB962C8B-B14F-4D97-AF65-F5344CB8AC3E}">
        <p14:creationId xmlns:p14="http://schemas.microsoft.com/office/powerpoint/2010/main" val="33614465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8824</TotalTime>
  <Words>506</Words>
  <Application>Microsoft Office PowerPoint</Application>
  <PresentationFormat>Экран (4:3)</PresentationFormat>
  <Paragraphs>80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Aharoni</vt:lpstr>
      <vt:lpstr>Arial</vt:lpstr>
      <vt:lpstr>Calibri</vt:lpstr>
      <vt:lpstr>Calibri Light</vt:lpstr>
      <vt:lpstr>Times New Roman</vt:lpstr>
      <vt:lpstr>Тема Office</vt:lpstr>
      <vt:lpstr>Презентация PowerPoint</vt:lpstr>
      <vt:lpstr>Сельское поселение Аган</vt:lpstr>
      <vt:lpstr>Сельское поселение Вата</vt:lpstr>
      <vt:lpstr>Сельское поселение Вата</vt:lpstr>
      <vt:lpstr>Сельское поселение Вата</vt:lpstr>
      <vt:lpstr>Сельское поселение Ларьяк</vt:lpstr>
      <vt:lpstr>Сельское поселение Покур</vt:lpstr>
      <vt:lpstr>Презентация PowerPoint</vt:lpstr>
      <vt:lpstr>Сельское поселение Вата</vt:lpstr>
      <vt:lpstr>Сельское поселение Ларьяк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UdodOV</dc:creator>
  <cp:lastModifiedBy>Пихтовникова Арина Владимировна</cp:lastModifiedBy>
  <cp:revision>885</cp:revision>
  <cp:lastPrinted>2019-03-06T12:47:37Z</cp:lastPrinted>
  <dcterms:created xsi:type="dcterms:W3CDTF">2013-10-11T05:33:44Z</dcterms:created>
  <dcterms:modified xsi:type="dcterms:W3CDTF">2020-08-26T09:19:57Z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Издатель">
    <vt:lpwstr>Абашкина Ольга Владимировна</vt:lpwstr>
  </property>
</Properties>
</file>